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8"/>
  </p:notesMasterIdLst>
  <p:sldIdLst>
    <p:sldId id="256" r:id="rId2"/>
    <p:sldId id="310" r:id="rId3"/>
    <p:sldId id="403" r:id="rId4"/>
    <p:sldId id="404" r:id="rId5"/>
    <p:sldId id="459" r:id="rId6"/>
    <p:sldId id="401" r:id="rId7"/>
    <p:sldId id="408" r:id="rId8"/>
    <p:sldId id="407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509" r:id="rId26"/>
    <p:sldId id="522" r:id="rId27"/>
    <p:sldId id="478" r:id="rId28"/>
    <p:sldId id="479" r:id="rId29"/>
    <p:sldId id="480" r:id="rId30"/>
    <p:sldId id="481" r:id="rId31"/>
    <p:sldId id="517" r:id="rId32"/>
    <p:sldId id="518" r:id="rId33"/>
    <p:sldId id="519" r:id="rId34"/>
    <p:sldId id="520" r:id="rId35"/>
    <p:sldId id="521" r:id="rId36"/>
    <p:sldId id="482" r:id="rId37"/>
    <p:sldId id="510" r:id="rId38"/>
    <p:sldId id="511" r:id="rId39"/>
    <p:sldId id="512" r:id="rId40"/>
    <p:sldId id="513" r:id="rId41"/>
    <p:sldId id="514" r:id="rId42"/>
    <p:sldId id="515" r:id="rId43"/>
    <p:sldId id="516" r:id="rId44"/>
    <p:sldId id="490" r:id="rId45"/>
    <p:sldId id="491" r:id="rId46"/>
    <p:sldId id="492" r:id="rId47"/>
    <p:sldId id="493" r:id="rId48"/>
    <p:sldId id="494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495" r:id="rId57"/>
    <p:sldId id="496" r:id="rId58"/>
    <p:sldId id="497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310"/>
            <p14:sldId id="403"/>
            <p14:sldId id="404"/>
          </p14:sldIdLst>
        </p14:section>
        <p14:section name="TicTacToe" id="{DEC9EB44-23A9-5E47-84C8-61C9FFFBD88E}">
          <p14:sldIdLst>
            <p14:sldId id="459"/>
            <p14:sldId id="401"/>
          </p14:sldIdLst>
        </p14:section>
        <p14:section name="ArrayLists" id="{DBEA309A-5B97-AF42-9178-8E6B365E8E90}">
          <p14:sldIdLst>
            <p14:sldId id="408"/>
            <p14:sldId id="407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509"/>
            <p14:sldId id="522"/>
            <p14:sldId id="478"/>
          </p14:sldIdLst>
        </p14:section>
        <p14:section name="Reversible Writing" id="{B4C6E507-41C4-624B-B3C6-1919F77C7E5C}">
          <p14:sldIdLst>
            <p14:sldId id="479"/>
            <p14:sldId id="480"/>
            <p14:sldId id="481"/>
            <p14:sldId id="517"/>
            <p14:sldId id="518"/>
            <p14:sldId id="519"/>
            <p14:sldId id="520"/>
            <p14:sldId id="521"/>
            <p14:sldId id="482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Planner" id="{83383FC5-9ADB-5049-A1ED-89ECD2E0671E}">
          <p14:sldIdLst>
            <p14:sldId id="490"/>
            <p14:sldId id="491"/>
            <p14:sldId id="492"/>
            <p14:sldId id="493"/>
            <p14:sldId id="494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Vs. Arrays" id="{E48C5347-897D-4245-8617-3D4A9F212B9E}">
          <p14:sldIdLst>
            <p14:sldId id="495"/>
            <p14:sldId id="496"/>
            <p14:sldId id="497"/>
            <p14:sldId id="501"/>
            <p14:sldId id="502"/>
            <p14:sldId id="503"/>
          </p14:sldIdLst>
        </p14:section>
        <p14:section name="Crawl" id="{880492A2-3DA7-164E-A92E-8EBE267C10E2}">
          <p14:sldIdLst>
            <p14:sldId id="504"/>
            <p14:sldId id="505"/>
            <p14:sldId id="506"/>
            <p14:sldId id="507"/>
            <p14:sldId id="5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0"/>
    <p:restoredTop sz="90573"/>
  </p:normalViewPr>
  <p:slideViewPr>
    <p:cSldViewPr snapToGrid="0" snapToObjects="1">
      <p:cViewPr>
        <p:scale>
          <a:sx n="95" d="100"/>
          <a:sy n="95" d="100"/>
        </p:scale>
        <p:origin x="45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0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7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6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here that we use .size()</a:t>
            </a:r>
            <a:r>
              <a:rPr lang="en-US" baseline="0" dirty="0" smtClean="0"/>
              <a:t> instead of length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Segue: there’s even a special type of for loop to iterate over items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44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2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98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9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4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68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26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</a:t>
            </a:r>
            <a:r>
              <a:rPr lang="mr-IN" dirty="0" smtClean="0"/>
              <a:t>–</a:t>
            </a:r>
            <a:r>
              <a:rPr lang="en-US" baseline="0" dirty="0" smtClean="0"/>
              <a:t> we don</a:t>
            </a:r>
            <a:r>
              <a:rPr lang="mr-IN" baseline="0" dirty="0" smtClean="0"/>
              <a:t>’</a:t>
            </a:r>
            <a:r>
              <a:rPr lang="en-US" baseline="0" dirty="0" smtClean="0"/>
              <a:t>t know  (or need) how many lines there are!  Limitation of arrays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can an </a:t>
            </a:r>
            <a:r>
              <a:rPr lang="en-US" dirty="0" err="1" smtClean="0"/>
              <a:t>ArrayList</a:t>
            </a:r>
            <a:r>
              <a:rPr lang="en-US" dirty="0" smtClean="0"/>
              <a:t> help us here?</a:t>
            </a:r>
          </a:p>
          <a:p>
            <a:r>
              <a:rPr lang="en-US" dirty="0" smtClean="0"/>
              <a:t>How would you go about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15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76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Couldn’t do this with an array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we’d need to know # elements!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1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69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7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0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32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71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6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4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get to that, there are some even cooler things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ArrayLists</a:t>
            </a:r>
            <a:r>
              <a:rPr lang="en-US" baseline="0" dirty="0" smtClean="0"/>
              <a:t> let us do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Shifts elements if you add or remove!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40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r>
              <a:rPr lang="en-US" baseline="0" dirty="0" smtClean="0"/>
              <a:t> 7 5 are different indexes now!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99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can </a:t>
            </a:r>
            <a:r>
              <a:rPr lang="en-US" baseline="0" dirty="0" err="1" smtClean="0"/>
              <a:t>ArrayLists</a:t>
            </a:r>
            <a:r>
              <a:rPr lang="en-US" baseline="0" dirty="0" smtClean="0"/>
              <a:t> help us here?  </a:t>
            </a:r>
            <a:r>
              <a:rPr lang="en-US" baseline="0" smtClean="0"/>
              <a:t>How would you go about solving this?</a:t>
            </a:r>
            <a:endParaRPr lang="en-US" smtClean="0"/>
          </a:p>
          <a:p>
            <a:r>
              <a:rPr lang="en-US" dirty="0" smtClean="0"/>
              <a:t>Think-pair-share</a:t>
            </a:r>
          </a:p>
          <a:p>
            <a:r>
              <a:rPr lang="en-US" dirty="0" smtClean="0"/>
              <a:t>Live 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4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60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 might be thinking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ArrayLists</a:t>
            </a:r>
            <a:r>
              <a:rPr lang="en-US" dirty="0" smtClean="0"/>
              <a:t> are awesome!  Why would you ever use arrays?  There are some downsides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8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1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93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take a step back and  compare arrays and </a:t>
            </a:r>
            <a:r>
              <a:rPr lang="en-US" dirty="0" err="1" smtClean="0"/>
              <a:t>arraylists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time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8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</a:t>
            </a:r>
            <a:r>
              <a:rPr lang="en-US"/>
              <a:t> to specify type like with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4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9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6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6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4.png"/><Relationship Id="rId1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ArrayLists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</a:t>
            </a:r>
            <a:r>
              <a:rPr lang="en-US" altLang="x-none" sz="1500" i="1" dirty="0" smtClean="0"/>
              <a:t>11.8</a:t>
            </a:r>
            <a:endParaRPr lang="en-US" altLang="x-none" sz="1500" i="1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9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"/>
    </mc:Choice>
    <mc:Fallback xmlns="">
      <p:transition spd="slow" advTm="98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2364" y="1306801"/>
            <a:ext cx="3630550" cy="375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altLang="en-US" sz="25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java.util</a:t>
            </a: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.*;</a:t>
            </a:r>
            <a:endParaRPr lang="en-US" altLang="en-US" sz="25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"/>
    </mc:Choice>
    <mc:Fallback xmlns="">
      <p:transition spd="slow" advTm="2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"/>
    </mc:Choice>
    <mc:Fallback xmlns="">
      <p:transition spd="slow" advTm="15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0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"/>
    </mc:Choice>
    <mc:Fallback xmlns="">
      <p:transition spd="slow" advTm="68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07785" y="2135765"/>
            <a:ext cx="2743200" cy="9953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Type of items your </a:t>
            </a:r>
            <a:r>
              <a:rPr lang="en-US" altLang="en-US" sz="2400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ArrayList</a:t>
            </a:r>
            <a:r>
              <a:rPr lang="en-US" altLang="en-US" sz="24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 will store.</a:t>
            </a:r>
            <a:endParaRPr lang="en-US" altLang="en-US" sz="24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062806" y="2460949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"/>
    </mc:Choice>
    <mc:Fallback xmlns="">
      <p:transition spd="slow" advTm="18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altLang="en-US" sz="25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"/>
    </mc:Choice>
    <mc:Fallback xmlns="">
      <p:transition spd="slow" advTm="38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altLang="en-US" sz="25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</a:t>
            </a:r>
            <a:r>
              <a:rPr lang="en-US" altLang="en-US" sz="25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en-US" sz="25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4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"/>
    </mc:Choice>
    <mc:Fallback xmlns="">
      <p:transition spd="slow" advTm="84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3703637"/>
            <a:ext cx="914400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en-US" sz="2500" b="1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en-US" sz="25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en-US" sz="25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en-US" sz="25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"/>
    </mc:Choice>
    <mc:Fallback xmlns="">
      <p:transition spd="slow" advTm="13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Our First </a:t>
            </a:r>
            <a:r>
              <a:rPr lang="en-US" altLang="x-none" dirty="0" err="1" smtClean="0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Create an (initially empty) list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&lt;String&gt; list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&lt;&gt;();</a:t>
            </a:r>
          </a:p>
        </p:txBody>
      </p:sp>
    </p:spTree>
    <p:extLst>
      <p:ext uri="{BB962C8B-B14F-4D97-AF65-F5344CB8AC3E}">
        <p14:creationId xmlns:p14="http://schemas.microsoft.com/office/powerpoint/2010/main" val="18426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"/>
    </mc:Choice>
    <mc:Fallback xmlns="">
      <p:transition spd="slow" advTm="8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Create an (initially empty) list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&lt;String&gt; list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&lt;&gt;();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4068280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658" y="5255591"/>
            <a:ext cx="1701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ArrayLists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1286" y="4826495"/>
            <a:ext cx="1559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HashMaps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699417" y="4228706"/>
            <a:ext cx="117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Classes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2981429"/>
            <a:ext cx="143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More Classes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87" y="4459538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982" y="385065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are here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86046">
            <a:off x="6864401" y="1162857"/>
            <a:ext cx="190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Interactors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Create an (initially empty) list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&lt;String&gt; list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ArrayList</a:t>
            </a:r>
            <a:r>
              <a:rPr lang="en-US" altLang="x-none" dirty="0" smtClean="0">
                <a:latin typeface="Consolas" charset="0"/>
              </a:rPr>
              <a:t>&lt;&gt;();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"there!"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now size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2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4068280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36005" y="5576868"/>
          <a:ext cx="4065142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71"/>
                <a:gridCol w="2032571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“there!”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"there!"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now size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2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Access elements by index (starting at 0!)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list.get</a:t>
            </a:r>
            <a:r>
              <a:rPr lang="en-US" altLang="x-none" dirty="0">
                <a:latin typeface="Consolas" charset="0"/>
              </a:rPr>
              <a:t>(0));	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prints "Hello"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list.get</a:t>
            </a:r>
            <a:r>
              <a:rPr lang="en-US" altLang="x-none" dirty="0">
                <a:latin typeface="Consolas" charset="0"/>
              </a:rPr>
              <a:t>(1));	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prints "there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!”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(list);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prints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["Hello", "there!"]</a:t>
            </a: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2352496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36005" y="3661451"/>
          <a:ext cx="4065142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71"/>
                <a:gridCol w="2032571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“there!”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"there!"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now size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2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Access elements by index (starting at 0!)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= 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&lt; </a:t>
            </a:r>
            <a:r>
              <a:rPr lang="en-US" altLang="x-none" dirty="0" err="1">
                <a:latin typeface="Consolas" charset="0"/>
              </a:rPr>
              <a:t>list.size</a:t>
            </a:r>
            <a:r>
              <a:rPr lang="en-US" altLang="x-none" dirty="0">
                <a:latin typeface="Consolas" charset="0"/>
              </a:rPr>
              <a:t>();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++)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list.get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));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2352496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36005" y="3661451"/>
          <a:ext cx="4065142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71"/>
                <a:gridCol w="2032571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“there!”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70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"there!"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now size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2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Access elements by index (starting at 0!)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for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(</a:t>
            </a:r>
            <a:r>
              <a:rPr lang="en-US" altLang="x-none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0; 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&lt; </a:t>
            </a:r>
            <a:r>
              <a:rPr lang="en-US" altLang="x-none" dirty="0" err="1">
                <a:solidFill>
                  <a:srgbClr val="FF0000"/>
                </a:solidFill>
                <a:latin typeface="Consolas" charset="0"/>
              </a:rPr>
              <a:t>list.size</a:t>
            </a:r>
            <a:r>
              <a:rPr lang="en-US" altLang="x-none" dirty="0">
                <a:solidFill>
                  <a:srgbClr val="FF0000"/>
                </a:solidFill>
                <a:latin typeface="Consolas" charset="0"/>
              </a:rPr>
              <a:t>()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; 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++)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list.get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));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2352496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36005" y="3661451"/>
          <a:ext cx="4065142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71"/>
                <a:gridCol w="2032571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“there!”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45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Our First </a:t>
            </a:r>
            <a:r>
              <a:rPr lang="en-US" altLang="x-none" dirty="0" err="1"/>
              <a:t>ArrayList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Add an element to the back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smtClean="0">
                <a:solidFill>
                  <a:srgbClr val="0070C0"/>
                </a:solidFill>
                <a:latin typeface="Consolas" charset="0"/>
              </a:rPr>
              <a:t>"Hello"</a:t>
            </a:r>
            <a:r>
              <a:rPr lang="en-US" altLang="x-none" dirty="0" smtClean="0">
                <a:latin typeface="Consolas" charset="0"/>
              </a:rPr>
              <a:t>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now size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err="1" smtClean="0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"there!"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now size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2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// Access elements in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order (also for arrays!)</a:t>
            </a: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(String 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 : list)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763767" y="2352496"/>
          <a:ext cx="1609618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618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36005" y="3661451"/>
          <a:ext cx="4065142" cy="503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571"/>
                <a:gridCol w="2032571"/>
              </a:tblGrid>
              <a:tr h="50371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“Hello”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a:t>“there!”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Iterating Over </a:t>
            </a:r>
            <a:r>
              <a:rPr lang="en-US" altLang="x-none" dirty="0" err="1" smtClean="0"/>
              <a:t>ArrayLists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Access elements in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order (also for arrays!)</a:t>
            </a: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(String 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 : list)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</a:rPr>
              <a:t>// equivalent to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</a:rPr>
              <a:t>for</a:t>
            </a:r>
            <a:r>
              <a:rPr lang="en-US" altLang="x-none" dirty="0" smtClean="0">
                <a:latin typeface="Consolas" charset="0"/>
              </a:rPr>
              <a:t> (</a:t>
            </a:r>
            <a:r>
              <a:rPr lang="en-US" altLang="x-none" b="1" dirty="0" err="1" smtClean="0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 err="1" smtClean="0">
                <a:latin typeface="Consolas" charset="0"/>
              </a:rPr>
              <a:t>i</a:t>
            </a:r>
            <a:r>
              <a:rPr lang="en-US" altLang="x-none" dirty="0" smtClean="0">
                <a:latin typeface="Consolas" charset="0"/>
              </a:rPr>
              <a:t> = 0; </a:t>
            </a:r>
            <a:r>
              <a:rPr lang="en-US" altLang="x-none" dirty="0" err="1" smtClean="0">
                <a:latin typeface="Consolas" charset="0"/>
              </a:rPr>
              <a:t>i</a:t>
            </a:r>
            <a:r>
              <a:rPr lang="en-US" altLang="x-none" dirty="0" smtClean="0">
                <a:latin typeface="Consolas" charset="0"/>
              </a:rPr>
              <a:t> &lt; </a:t>
            </a:r>
            <a:r>
              <a:rPr lang="en-US" altLang="x-none" dirty="0" err="1" smtClean="0">
                <a:latin typeface="Consolas" charset="0"/>
              </a:rPr>
              <a:t>list.length</a:t>
            </a:r>
            <a:r>
              <a:rPr lang="en-US" altLang="x-none" dirty="0" smtClean="0">
                <a:latin typeface="Consolas" charset="0"/>
              </a:rPr>
              <a:t>(); </a:t>
            </a:r>
            <a:r>
              <a:rPr lang="en-US" altLang="x-none" dirty="0" err="1" smtClean="0">
                <a:latin typeface="Consolas" charset="0"/>
              </a:rPr>
              <a:t>i</a:t>
            </a:r>
            <a:r>
              <a:rPr lang="en-US" altLang="x-none" dirty="0" smtClean="0">
                <a:latin typeface="Consolas" charset="0"/>
              </a:rPr>
              <a:t>++)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smtClean="0">
                <a:latin typeface="Consolas" charset="0"/>
              </a:rPr>
              <a:t>String </a:t>
            </a:r>
            <a:r>
              <a:rPr lang="en-US" altLang="x-none" dirty="0" err="1" smtClean="0">
                <a:latin typeface="Consolas" charset="0"/>
              </a:rPr>
              <a:t>str</a:t>
            </a:r>
            <a:r>
              <a:rPr lang="en-US" altLang="x-none" dirty="0" smtClean="0">
                <a:latin typeface="Consolas" charset="0"/>
              </a:rPr>
              <a:t> = </a:t>
            </a:r>
            <a:r>
              <a:rPr lang="en-US" altLang="x-none" dirty="0" err="1" smtClean="0">
                <a:latin typeface="Consolas" charset="0"/>
              </a:rPr>
              <a:t>list.get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i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 smtClean="0">
                <a:latin typeface="Consolas" charset="0"/>
              </a:rPr>
              <a:t>println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dirty="0" err="1" smtClean="0">
                <a:latin typeface="Consolas" charset="0"/>
              </a:rPr>
              <a:t>str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latin typeface="Consolas" charset="0"/>
              </a:rPr>
              <a:t>}</a:t>
            </a: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rgbClr val="00B05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Iterating Over </a:t>
            </a:r>
            <a:r>
              <a:rPr lang="en-US" altLang="x-none" dirty="0" err="1" smtClean="0"/>
              <a:t>ArrayLists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Access elements in 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order (also for arrays!)</a:t>
            </a:r>
            <a:endParaRPr lang="en-US" altLang="x-none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b="1" dirty="0">
                <a:solidFill>
                  <a:srgbClr val="FF0000"/>
                </a:solidFill>
                <a:latin typeface="Consolas" charset="0"/>
              </a:rPr>
              <a:t>for</a:t>
            </a:r>
            <a:r>
              <a:rPr lang="en-US" altLang="x-none" dirty="0">
                <a:solidFill>
                  <a:srgbClr val="FF0000"/>
                </a:solidFill>
                <a:latin typeface="Consolas" charset="0"/>
              </a:rPr>
              <a:t> (String </a:t>
            </a:r>
            <a:r>
              <a:rPr lang="en-US" altLang="x-none" dirty="0" err="1">
                <a:solidFill>
                  <a:srgbClr val="FF0000"/>
                </a:solidFill>
                <a:latin typeface="Consolas" charset="0"/>
              </a:rPr>
              <a:t>str</a:t>
            </a:r>
            <a:r>
              <a:rPr lang="en-US" altLang="x-none" dirty="0">
                <a:solidFill>
                  <a:srgbClr val="FF0000"/>
                </a:solidFill>
                <a:latin typeface="Consolas" charset="0"/>
              </a:rPr>
              <a:t> : list)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</a:t>
            </a:r>
            <a:r>
              <a:rPr lang="en-US" altLang="x-none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str</a:t>
            </a: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equivalent to</a:t>
            </a: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x-none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for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(</a:t>
            </a:r>
            <a:r>
              <a:rPr lang="en-US" altLang="x-none" b="1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int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0; 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&lt; 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list.length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(); 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i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++) {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rgbClr val="FF0000"/>
                </a:solidFill>
                <a:latin typeface="Consolas" charset="0"/>
              </a:rPr>
              <a:t>	</a:t>
            </a:r>
            <a:r>
              <a:rPr lang="en-US" altLang="x-none" dirty="0" smtClean="0">
                <a:solidFill>
                  <a:srgbClr val="FF0000"/>
                </a:solidFill>
                <a:latin typeface="Consolas" charset="0"/>
              </a:rPr>
              <a:t>String </a:t>
            </a:r>
            <a:r>
              <a:rPr lang="en-US" altLang="x-none" dirty="0" err="1" smtClean="0">
                <a:solidFill>
                  <a:srgbClr val="FF0000"/>
                </a:solidFill>
                <a:latin typeface="Consolas" charset="0"/>
              </a:rPr>
              <a:t>str</a:t>
            </a:r>
            <a:r>
              <a:rPr lang="en-US" altLang="x-none" dirty="0" smtClean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dirty="0" err="1" smtClean="0">
                <a:solidFill>
                  <a:srgbClr val="FF0000"/>
                </a:solidFill>
                <a:latin typeface="Consolas" charset="0"/>
              </a:rPr>
              <a:t>list.get</a:t>
            </a:r>
            <a:r>
              <a:rPr lang="en-US" altLang="x-none" dirty="0" smtClean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dirty="0" err="1" smtClean="0">
                <a:solidFill>
                  <a:srgbClr val="FF0000"/>
                </a:solidFill>
                <a:latin typeface="Consolas" charset="0"/>
              </a:rPr>
              <a:t>i</a:t>
            </a:r>
            <a:r>
              <a:rPr lang="en-US" altLang="x-none" dirty="0" smtClean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	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println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</a:t>
            </a:r>
            <a:r>
              <a:rPr lang="en-US" altLang="x-none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str</a:t>
            </a:r>
            <a:r>
              <a:rPr lang="en-US" altLang="x-none" dirty="0" smtClean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None/>
            </a:pPr>
            <a:r>
              <a:rPr lang="en-US" altLang="x-none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}</a:t>
            </a:r>
            <a:endParaRPr lang="en-US" altLang="x-none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Bad Times with </a:t>
            </a:r>
            <a:r>
              <a:rPr lang="en-US" altLang="x-none" dirty="0" err="1" smtClean="0"/>
              <a:t>ArrayLists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Create an (initially empty) list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&lt;String&gt; list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Wrong type </a:t>
            </a:r>
            <a:r>
              <a:rPr lang="mr-IN" alt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altLang="x-none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bad times!  Won’t compile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label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"Hello there!"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list.add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(label);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Invalid index!  </a:t>
            </a:r>
            <a:r>
              <a:rPr lang="en-US" alt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IndexOutOfBounds</a:t>
            </a:r>
            <a:r>
              <a:rPr lang="en-US" alt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Exception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err="1" smtClean="0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en-US" dirty="0" err="1" smtClean="0">
                <a:latin typeface="Consolas" charset="0"/>
                <a:ea typeface="Consolas" charset="0"/>
                <a:cs typeface="Consolas" charset="0"/>
              </a:rPr>
              <a:t>list.get</a:t>
            </a:r>
            <a:r>
              <a:rPr lang="en-US" altLang="en-US" dirty="0" smtClean="0">
                <a:latin typeface="Consolas" charset="0"/>
                <a:ea typeface="Consolas" charset="0"/>
                <a:cs typeface="Consolas" charset="0"/>
              </a:rPr>
              <a:t>(2));</a:t>
            </a:r>
            <a:endParaRPr lang="en-US" altLang="en-US" dirty="0" smtClean="0">
              <a:solidFill>
                <a:srgbClr val="008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7"/>
    </mc:Choice>
    <mc:Fallback xmlns="">
      <p:transition spd="slow" advTm="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/>
              <a:t>Example</a:t>
            </a:r>
            <a:r>
              <a:rPr lang="en-US" sz="3600" dirty="0" smtClean="0"/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vs. a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rrays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77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"/>
    </mc:Choice>
    <mc:Fallback xmlns="">
      <p:transition spd="slow" advTm="411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4" name="TextBox 3"/>
          <p:cNvSpPr txBox="1"/>
          <p:nvPr/>
        </p:nvSpPr>
        <p:spPr>
          <a:xfrm>
            <a:off x="2336223" y="2031998"/>
            <a:ext cx="447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am not a person who contributes</a:t>
            </a:r>
          </a:p>
          <a:p>
            <a:pPr algn="ctr"/>
            <a:r>
              <a:rPr lang="en-US" sz="2400" dirty="0"/>
              <a:t>And I refuse to believe that</a:t>
            </a:r>
          </a:p>
          <a:p>
            <a:pPr algn="ctr"/>
            <a:r>
              <a:rPr lang="en-US" sz="2400" dirty="0"/>
              <a:t>I will be useful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"/>
    </mc:Choice>
    <mc:Fallback xmlns="">
      <p:transition spd="slow" advTm="9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295400"/>
            <a:ext cx="8890001" cy="5181600"/>
          </a:xfrm>
        </p:spPr>
        <p:txBody>
          <a:bodyPr/>
          <a:lstStyle/>
          <a:p>
            <a:r>
              <a:rPr lang="en-US" sz="2500" dirty="0" smtClean="0"/>
              <a:t>Know how to store data in and retrieve data from an </a:t>
            </a:r>
            <a:r>
              <a:rPr lang="en-US" sz="2500" b="1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500" dirty="0" smtClean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29" y="1795750"/>
            <a:ext cx="3982627" cy="495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" y="2633030"/>
            <a:ext cx="4889637" cy="35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"/>
    </mc:Choice>
    <mc:Fallback xmlns="">
      <p:transition spd="slow" advTm="184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4" name="TextBox 3"/>
          <p:cNvSpPr txBox="1"/>
          <p:nvPr/>
        </p:nvSpPr>
        <p:spPr>
          <a:xfrm>
            <a:off x="2336223" y="2031998"/>
            <a:ext cx="447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 am not a person who contributes</a:t>
            </a:r>
          </a:p>
          <a:p>
            <a:pPr algn="ctr"/>
            <a:r>
              <a:rPr lang="en-US" sz="2400" dirty="0"/>
              <a:t>And I refuse to believe that</a:t>
            </a:r>
          </a:p>
          <a:p>
            <a:pPr algn="ctr"/>
            <a:r>
              <a:rPr lang="en-US" sz="2400" dirty="0"/>
              <a:t>I will be useful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3300" y="4121325"/>
            <a:ext cx="45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 </a:t>
            </a:r>
            <a:r>
              <a:rPr lang="en-US" sz="2400" dirty="0"/>
              <a:t>will be </a:t>
            </a:r>
            <a:r>
              <a:rPr lang="en-US" sz="2400" dirty="0" smtClean="0"/>
              <a:t>useful</a:t>
            </a:r>
          </a:p>
          <a:p>
            <a:pPr algn="ctr"/>
            <a:r>
              <a:rPr lang="en-US" sz="2400" dirty="0"/>
              <a:t>And I refuse to believe </a:t>
            </a:r>
            <a:r>
              <a:rPr lang="en-US" sz="2400" dirty="0" smtClean="0"/>
              <a:t>that</a:t>
            </a:r>
          </a:p>
          <a:p>
            <a:pPr algn="ctr"/>
            <a:r>
              <a:rPr lang="en-US" sz="2400" dirty="0"/>
              <a:t>I am not a person who </a:t>
            </a:r>
            <a:r>
              <a:rPr lang="en-US" sz="2400" dirty="0" smtClean="0"/>
              <a:t>contributes</a:t>
            </a:r>
            <a:endParaRPr lang="en-US" sz="24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4" y="6092784"/>
            <a:ext cx="8892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"I Have a Dream" by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Antonia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Lee,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Sara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Fung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Christy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Fung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Rachel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u="sng" dirty="0">
                <a:latin typeface="Consolas" charset="0"/>
                <a:ea typeface="Consolas" charset="0"/>
                <a:cs typeface="Consolas" charset="0"/>
              </a:rPr>
              <a:t>Lam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poets.spice.org.hk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index.php?option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com_content&amp;view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article&amp;id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=45:my-family&amp;catid=6:reverse-poem&amp;Itemid=7</a:t>
            </a:r>
            <a:endParaRPr lang="en-US" sz="12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0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9101"/>
              </p:ext>
            </p:extLst>
          </p:nvPr>
        </p:nvGraphicFramePr>
        <p:xfrm>
          <a:off x="1524000" y="2031998"/>
          <a:ext cx="6096000" cy="4876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“I am not a person who contributes”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5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90544"/>
              </p:ext>
            </p:extLst>
          </p:nvPr>
        </p:nvGraphicFramePr>
        <p:xfrm>
          <a:off x="1524000" y="2031998"/>
          <a:ext cx="6096000" cy="9753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smtClean="0">
                          <a:solidFill>
                            <a:schemeClr val="tx1"/>
                          </a:solidFill>
                        </a:rPr>
                        <a:t>“I am not a person who contributes”</a:t>
                      </a:r>
                      <a:endParaRPr lang="en-US" sz="2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And I refuse to believe that"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30131"/>
              </p:ext>
            </p:extLst>
          </p:nvPr>
        </p:nvGraphicFramePr>
        <p:xfrm>
          <a:off x="1524000" y="2031998"/>
          <a:ext cx="6096000" cy="1463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“I am not a person who contributes”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And I refuse to believe that"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“I will be useful”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ight Arrow 2"/>
          <p:cNvSpPr/>
          <p:nvPr/>
        </p:nvSpPr>
        <p:spPr>
          <a:xfrm>
            <a:off x="310242" y="2861490"/>
            <a:ext cx="854529" cy="78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01435" y="5020851"/>
            <a:ext cx="794112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Key idea: fill an </a:t>
            </a:r>
            <a:r>
              <a:rPr lang="en-US" altLang="en-US" sz="2800" b="1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ArrayList</a:t>
            </a:r>
            <a:r>
              <a:rPr lang="en-US" altLang="en-US" sz="2800" b="1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 with each line in the file</a:t>
            </a:r>
            <a:endParaRPr lang="en-US" altLang="en-US" sz="2800" b="1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69816"/>
              </p:ext>
            </p:extLst>
          </p:nvPr>
        </p:nvGraphicFramePr>
        <p:xfrm>
          <a:off x="1524000" y="2031998"/>
          <a:ext cx="6096000" cy="1463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“I am not a person who contributes”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And I refuse to believe that"</a:t>
                      </a:r>
                      <a:endParaRPr lang="en-US" sz="2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“I will be useful”</a:t>
                      </a:r>
                      <a:endParaRPr lang="en-US" sz="2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10242" y="2404292"/>
            <a:ext cx="854529" cy="78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4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28700" y="1244599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Let’s write a program that reverses a text file.</a:t>
            </a:r>
            <a:endParaRPr lang="en-US" altLang="en-US" sz="28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4715"/>
              </p:ext>
            </p:extLst>
          </p:nvPr>
        </p:nvGraphicFramePr>
        <p:xfrm>
          <a:off x="1524000" y="2031998"/>
          <a:ext cx="6096000" cy="1463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 smtClean="0">
                          <a:solidFill>
                            <a:schemeClr val="tx1"/>
                          </a:solidFill>
                        </a:rPr>
                        <a:t>“I am not a person who contributes”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And I refuse to believe that"</a:t>
                      </a:r>
                      <a:endParaRPr lang="en-US" sz="2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 smtClean="0">
                          <a:solidFill>
                            <a:schemeClr val="tx1"/>
                          </a:solidFill>
                        </a:rPr>
                        <a:t>“I will be useful”</a:t>
                      </a:r>
                      <a:endParaRPr lang="en-US" sz="2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10242" y="1881776"/>
            <a:ext cx="854529" cy="783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01435" y="5020851"/>
            <a:ext cx="794112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Key idea: print the </a:t>
            </a:r>
            <a:r>
              <a:rPr lang="en-US" altLang="en-US" sz="2800" b="1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ArrayList</a:t>
            </a:r>
            <a:r>
              <a:rPr lang="en-US" altLang="en-US" sz="2800" b="1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 items in reverse order</a:t>
            </a:r>
            <a:endParaRPr lang="en-US" altLang="en-US" sz="2800" b="1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"Filename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, "res"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Scanner(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"Could not 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."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2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Tic-Tac-Toe</a:t>
            </a:r>
            <a:endParaRPr lang="en-US" sz="3600" dirty="0" smtClean="0"/>
          </a:p>
          <a:p>
            <a:r>
              <a:rPr lang="en-US" sz="3600" dirty="0" err="1" smtClean="0"/>
              <a:t>ArrayLists</a:t>
            </a:r>
            <a:endParaRPr lang="en-US" sz="3600" dirty="0" smtClean="0"/>
          </a:p>
          <a:p>
            <a:r>
              <a:rPr lang="en-US" sz="3600" i="1" dirty="0" smtClean="0"/>
              <a:t>Example</a:t>
            </a:r>
            <a:r>
              <a:rPr lang="en-US" sz="3600" dirty="0" smtClean="0"/>
              <a:t>: reversible writing</a:t>
            </a:r>
          </a:p>
          <a:p>
            <a:r>
              <a:rPr lang="en-US" sz="3600" i="1" dirty="0" smtClean="0"/>
              <a:t>Example: </a:t>
            </a:r>
            <a:r>
              <a:rPr lang="en-US" sz="3600" dirty="0" smtClean="0"/>
              <a:t>planner</a:t>
            </a:r>
          </a:p>
          <a:p>
            <a:r>
              <a:rPr lang="en-US" sz="3600" dirty="0" err="1" smtClean="0"/>
              <a:t>ArrayLists</a:t>
            </a:r>
            <a:r>
              <a:rPr lang="en-US" sz="3600" dirty="0" smtClean="0"/>
              <a:t> vs. arrays</a:t>
            </a:r>
          </a:p>
          <a:p>
            <a:r>
              <a:rPr lang="en-US" sz="3600" i="1" dirty="0" smtClean="0"/>
              <a:t>Example: </a:t>
            </a:r>
            <a:r>
              <a:rPr lang="en-US" sz="3600" dirty="0" smtClean="0"/>
              <a:t>opening crawl</a:t>
            </a:r>
          </a:p>
          <a:p>
            <a:r>
              <a:rPr lang="en-US" sz="3600" dirty="0" smtClean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3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7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("Filename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"res");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("Could not </a:t>
            </a: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Example: Reversible Writing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String filename = 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promptUserForFile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"Filename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, "res"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altLang="x-none" sz="20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Scanner s =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Scanner(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File(filename));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&lt;String&gt; lines =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Read all lines and store in our </a:t>
            </a:r>
            <a:r>
              <a:rPr lang="en-US" altLang="x-none" sz="2000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sz="20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()) {</a:t>
            </a:r>
            <a:b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lines.add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altLang="x-none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Output the lines from back to front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lines.size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() - 1;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 &gt;= 0; 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--)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lines.get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en-US" altLang="x-none" sz="20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altLang="x-none" sz="20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 err="1" smtClean="0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ex)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x-none" sz="20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"Could not </a:t>
            </a:r>
            <a:r>
              <a:rPr lang="en-US" altLang="x-none" sz="2000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read file</a:t>
            </a:r>
            <a:r>
              <a:rPr lang="en-US" altLang="x-none" sz="20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."</a:t>
            </a:r>
            <a:r>
              <a:rPr lang="en-US" altLang="x-none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altLang="x-none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9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/>
              <a:t>Example: </a:t>
            </a:r>
            <a:r>
              <a:rPr lang="en-US" sz="3600" dirty="0" smtClean="0"/>
              <a:t>planner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vs. a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rrays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2409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ArrayList</a:t>
            </a:r>
            <a:r>
              <a:rPr lang="en-US" dirty="0" smtClean="0"/>
              <a:t> Methods</a:t>
            </a:r>
            <a:endParaRPr lang="en-US" dirty="0"/>
          </a:p>
        </p:txBody>
      </p:sp>
      <p:graphicFrame>
        <p:nvGraphicFramePr>
          <p:cNvPr id="4" name="Group 57"/>
          <p:cNvGraphicFramePr>
            <a:graphicFrameLocks noGrp="1"/>
          </p:cNvGraphicFramePr>
          <p:nvPr>
            <p:extLst/>
          </p:nvPr>
        </p:nvGraphicFramePr>
        <p:xfrm>
          <a:off x="76200" y="1300163"/>
          <a:ext cx="8991600" cy="5164266"/>
        </p:xfrm>
        <a:graphic>
          <a:graphicData uri="http://schemas.openxmlformats.org/drawingml/2006/table">
            <a:tbl>
              <a:tblPr/>
              <a:tblGrid>
                <a:gridCol w="3352800"/>
                <a:gridCol w="5638800"/>
              </a:tblGrid>
              <a:tr h="174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.add(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value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appends value at end of list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.add(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value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inserts given value just before the given index, shifting subsequent values to the right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.clear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all elements of the list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the value at given index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.indexOf(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value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first index where given value is found in list (-1 if not found)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.isEmpty()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 list contains no elements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.remove(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removes/returns value at given index, shifting subsequent values to the left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.remove(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value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the first occurrence of the value, if any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.set(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index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value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replaces value at given index with given value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.size()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the number of elements </a:t>
                      </a: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 the 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list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list</a:t>
                      </a:r>
                      <a:r>
                        <a:rPr kumimoji="0" lang="en-US" altLang="x-non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.toString</a:t>
                      </a: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 string representation of the list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such as </a:t>
                      </a:r>
                      <a:r>
                        <a:rPr kumimoji="0" lang="en-US" altLang="x-non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"[3, 42, -7, 15]"</a:t>
                      </a: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1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Insert/remove</a:t>
            </a:r>
          </a:p>
        </p:txBody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2200" dirty="0"/>
              <a:t>If you insert/remove in the front or middle of a list, elements </a:t>
            </a:r>
            <a:r>
              <a:rPr lang="en-US" altLang="x-none" sz="2200" b="1" dirty="0"/>
              <a:t>shift</a:t>
            </a:r>
            <a:r>
              <a:rPr lang="en-US" altLang="x-none" sz="2200" dirty="0"/>
              <a:t> to fit.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list.add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</a:t>
            </a:r>
            <a:r>
              <a:rPr lang="en-US" altLang="x-none" dirty="0">
                <a:latin typeface="Consolas" charset="0"/>
              </a:rPr>
              <a:t>, 42);</a:t>
            </a:r>
          </a:p>
          <a:p>
            <a:pPr lvl="2"/>
            <a:r>
              <a:rPr lang="en-US" altLang="x-none" dirty="0"/>
              <a:t>shift elements right to make room for the new element</a:t>
            </a:r>
          </a:p>
          <a:p>
            <a:pPr lvl="2"/>
            <a:endParaRPr lang="en-US" altLang="x-none" dirty="0"/>
          </a:p>
          <a:p>
            <a:pPr lvl="2"/>
            <a:endParaRPr lang="en-US" altLang="x-none" dirty="0"/>
          </a:p>
          <a:p>
            <a:pPr lvl="2"/>
            <a:endParaRPr lang="en-US" altLang="x-none" dirty="0"/>
          </a:p>
          <a:p>
            <a:pPr lvl="2"/>
            <a:endParaRPr lang="en-US" altLang="x-none" dirty="0"/>
          </a:p>
          <a:p>
            <a:pPr lvl="2"/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list.remove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2"/>
            <a:r>
              <a:rPr lang="en-US" altLang="x-none" dirty="0"/>
              <a:t>shift elements left to cover the space left by the removed element</a:t>
            </a:r>
          </a:p>
        </p:txBody>
      </p:sp>
      <p:graphicFrame>
        <p:nvGraphicFramePr>
          <p:cNvPr id="1448964" name="Group 4"/>
          <p:cNvGraphicFramePr>
            <a:graphicFrameLocks noGrp="1"/>
          </p:cNvGraphicFramePr>
          <p:nvPr/>
        </p:nvGraphicFramePr>
        <p:xfrm>
          <a:off x="228600" y="2667000"/>
          <a:ext cx="3721100" cy="792480"/>
        </p:xfrm>
        <a:graphic>
          <a:graphicData uri="http://schemas.openxmlformats.org/drawingml/2006/table">
            <a:tbl>
              <a:tblPr/>
              <a:tblGrid>
                <a:gridCol w="893763"/>
                <a:gridCol w="565150"/>
                <a:gridCol w="563562"/>
                <a:gridCol w="566738"/>
                <a:gridCol w="563562"/>
                <a:gridCol w="568325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48987" name="Group 27"/>
          <p:cNvGraphicFramePr>
            <a:graphicFrameLocks noGrp="1"/>
          </p:cNvGraphicFramePr>
          <p:nvPr/>
        </p:nvGraphicFramePr>
        <p:xfrm>
          <a:off x="4627563" y="2667000"/>
          <a:ext cx="4287837" cy="792480"/>
        </p:xfrm>
        <a:graphic>
          <a:graphicData uri="http://schemas.openxmlformats.org/drawingml/2006/table">
            <a:tbl>
              <a:tblPr/>
              <a:tblGrid>
                <a:gridCol w="893762"/>
                <a:gridCol w="565150"/>
                <a:gridCol w="563563"/>
                <a:gridCol w="566737"/>
                <a:gridCol w="563563"/>
                <a:gridCol w="568325"/>
                <a:gridCol w="566737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9013" name="Line 53"/>
          <p:cNvSpPr>
            <a:spLocks noChangeShapeType="1"/>
          </p:cNvSpPr>
          <p:nvPr/>
        </p:nvSpPr>
        <p:spPr bwMode="auto">
          <a:xfrm>
            <a:off x="4038600" y="3048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449014" name="Group 54"/>
          <p:cNvGraphicFramePr>
            <a:graphicFrameLocks noGrp="1"/>
          </p:cNvGraphicFramePr>
          <p:nvPr/>
        </p:nvGraphicFramePr>
        <p:xfrm>
          <a:off x="228600" y="5181600"/>
          <a:ext cx="4287838" cy="792480"/>
        </p:xfrm>
        <a:graphic>
          <a:graphicData uri="http://schemas.openxmlformats.org/drawingml/2006/table">
            <a:tbl>
              <a:tblPr/>
              <a:tblGrid>
                <a:gridCol w="893763"/>
                <a:gridCol w="565150"/>
                <a:gridCol w="563562"/>
                <a:gridCol w="566738"/>
                <a:gridCol w="563562"/>
                <a:gridCol w="568325"/>
                <a:gridCol w="566738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49040" name="Group 80"/>
          <p:cNvGraphicFramePr>
            <a:graphicFrameLocks noGrp="1"/>
          </p:cNvGraphicFramePr>
          <p:nvPr/>
        </p:nvGraphicFramePr>
        <p:xfrm>
          <a:off x="5160963" y="5181600"/>
          <a:ext cx="3721100" cy="792480"/>
        </p:xfrm>
        <a:graphic>
          <a:graphicData uri="http://schemas.openxmlformats.org/drawingml/2006/table">
            <a:tbl>
              <a:tblPr/>
              <a:tblGrid>
                <a:gridCol w="893762"/>
                <a:gridCol w="565150"/>
                <a:gridCol w="563563"/>
                <a:gridCol w="566737"/>
                <a:gridCol w="563563"/>
                <a:gridCol w="568325"/>
              </a:tblGrid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9063" name="Line 103"/>
          <p:cNvSpPr>
            <a:spLocks noChangeShapeType="1"/>
          </p:cNvSpPr>
          <p:nvPr/>
        </p:nvSpPr>
        <p:spPr bwMode="auto">
          <a:xfrm>
            <a:off x="4572000" y="55626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9064" name="Line 104"/>
          <p:cNvSpPr>
            <a:spLocks noChangeShapeType="1"/>
          </p:cNvSpPr>
          <p:nvPr/>
        </p:nvSpPr>
        <p:spPr bwMode="auto">
          <a:xfrm flipH="1" flipV="1">
            <a:off x="2252663" y="2424113"/>
            <a:ext cx="0" cy="1371600"/>
          </a:xfrm>
          <a:prstGeom prst="line">
            <a:avLst/>
          </a:prstGeom>
          <a:noFill/>
          <a:ln w="254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9065" name="Line 105"/>
          <p:cNvSpPr>
            <a:spLocks noChangeShapeType="1"/>
          </p:cNvSpPr>
          <p:nvPr/>
        </p:nvSpPr>
        <p:spPr bwMode="auto">
          <a:xfrm flipV="1">
            <a:off x="1676400" y="5029200"/>
            <a:ext cx="609600" cy="1066800"/>
          </a:xfrm>
          <a:prstGeom prst="line">
            <a:avLst/>
          </a:prstGeom>
          <a:noFill/>
          <a:ln w="254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9066" name="Line 106"/>
          <p:cNvSpPr>
            <a:spLocks noChangeShapeType="1"/>
          </p:cNvSpPr>
          <p:nvPr/>
        </p:nvSpPr>
        <p:spPr bwMode="auto">
          <a:xfrm>
            <a:off x="2362200" y="3657600"/>
            <a:ext cx="1447800" cy="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9067" name="Line 107"/>
          <p:cNvSpPr>
            <a:spLocks noChangeShapeType="1"/>
          </p:cNvSpPr>
          <p:nvPr/>
        </p:nvSpPr>
        <p:spPr bwMode="auto">
          <a:xfrm flipH="1">
            <a:off x="2362200" y="6172200"/>
            <a:ext cx="1981200" cy="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2400" y="4208443"/>
            <a:ext cx="8991600" cy="2268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Planner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3" y="1179563"/>
            <a:ext cx="7855474" cy="56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Planner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program to help plan out our day</a:t>
            </a:r>
          </a:p>
          <a:p>
            <a:pPr lvl="1"/>
            <a:r>
              <a:rPr lang="en-US" dirty="0" smtClean="0"/>
              <a:t>The program first prompts for things you want to do today</a:t>
            </a:r>
          </a:p>
          <a:p>
            <a:pPr lvl="1"/>
            <a:r>
              <a:rPr lang="en-US" dirty="0" smtClean="0"/>
              <a:t>Then, it asks the user to re-input them in order of completion</a:t>
            </a:r>
          </a:p>
          <a:p>
            <a:pPr lvl="1"/>
            <a:r>
              <a:rPr lang="en-US" dirty="0" smtClean="0"/>
              <a:t>Finally, it outputs the order the user has chosen for their tasks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8" y="2835564"/>
            <a:ext cx="5864984" cy="42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153206"/>
              </p:ext>
            </p:extLst>
          </p:nvPr>
        </p:nvGraphicFramePr>
        <p:xfrm>
          <a:off x="1797423" y="1813859"/>
          <a:ext cx="184971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Tic-Tac-Toe</a:t>
            </a:r>
            <a:endParaRPr lang="en-US" sz="3600" dirty="0" smtClean="0"/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vs. arrays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51469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105"/>
              </p:ext>
            </p:extLst>
          </p:nvPr>
        </p:nvGraphicFramePr>
        <p:xfrm>
          <a:off x="1797423" y="1813859"/>
          <a:ext cx="369943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54632"/>
              </p:ext>
            </p:extLst>
          </p:nvPr>
        </p:nvGraphicFramePr>
        <p:xfrm>
          <a:off x="1797423" y="1813859"/>
          <a:ext cx="554915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  <a:gridCol w="1849718"/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Lunch with 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Avi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54632"/>
              </p:ext>
            </p:extLst>
          </p:nvPr>
        </p:nvGraphicFramePr>
        <p:xfrm>
          <a:off x="1797423" y="1813859"/>
          <a:ext cx="554915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  <a:gridCol w="1849718"/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Lunch with 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Avi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365" y="4179944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Order: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982693" y="1445709"/>
            <a:ext cx="1479177" cy="16539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41884"/>
              </p:ext>
            </p:extLst>
          </p:nvPr>
        </p:nvGraphicFramePr>
        <p:xfrm>
          <a:off x="1797423" y="4080884"/>
          <a:ext cx="184971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78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8905"/>
              </p:ext>
            </p:extLst>
          </p:nvPr>
        </p:nvGraphicFramePr>
        <p:xfrm>
          <a:off x="1797423" y="1813859"/>
          <a:ext cx="369943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Lunch with 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Avi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365" y="4179944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Order: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41884"/>
              </p:ext>
            </p:extLst>
          </p:nvPr>
        </p:nvGraphicFramePr>
        <p:xfrm>
          <a:off x="1797423" y="4080884"/>
          <a:ext cx="184971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3832411" y="1428825"/>
            <a:ext cx="1479177" cy="16539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59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17241"/>
              </p:ext>
            </p:extLst>
          </p:nvPr>
        </p:nvGraphicFramePr>
        <p:xfrm>
          <a:off x="1797423" y="1813859"/>
          <a:ext cx="184971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7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365" y="4179944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Order: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1323"/>
              </p:ext>
            </p:extLst>
          </p:nvPr>
        </p:nvGraphicFramePr>
        <p:xfrm>
          <a:off x="1797421" y="4080884"/>
          <a:ext cx="3675532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766"/>
                <a:gridCol w="1837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“Lunch with 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Avi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 flipH="1">
            <a:off x="1982693" y="1445709"/>
            <a:ext cx="1479177" cy="16539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2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Planner: Approach</a:t>
            </a:r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1365" y="1929803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Todos</a:t>
            </a: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365" y="4179944"/>
            <a:ext cx="128643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 b="1" u="sng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Order:</a:t>
            </a:r>
            <a:endParaRPr lang="en-US" altLang="en-US" sz="2800" b="1" u="sng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1220"/>
              </p:ext>
            </p:extLst>
          </p:nvPr>
        </p:nvGraphicFramePr>
        <p:xfrm>
          <a:off x="1797421" y="4080884"/>
          <a:ext cx="5544672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224"/>
                <a:gridCol w="1848224"/>
                <a:gridCol w="18482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“Walk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Daisy”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“Lunch with </a:t>
                      </a:r>
                      <a:r>
                        <a:rPr lang="en-US" sz="2600" b="1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Avi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“Play Zelda”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407023" y="2026481"/>
            <a:ext cx="1098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onsolas" charset="0"/>
                <a:ea typeface="Consolas" charset="0"/>
                <a:cs typeface="Consolas" charset="0"/>
              </a:rPr>
              <a:t>DONE!</a:t>
            </a:r>
            <a:endParaRPr lang="en-US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/>
              <a:t>ArrayLists</a:t>
            </a:r>
            <a:r>
              <a:rPr lang="en-US" sz="3600" dirty="0"/>
              <a:t> vs. a</a:t>
            </a:r>
            <a:r>
              <a:rPr lang="en-US" sz="3600" dirty="0" smtClean="0"/>
              <a:t>rrays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9998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ArrayLists</a:t>
            </a:r>
            <a:r>
              <a:rPr lang="en-US" altLang="x-none" dirty="0" smtClean="0"/>
              <a:t> + Primitives = </a:t>
            </a:r>
            <a:r>
              <a:rPr lang="en-US" dirty="0" smtClean="0">
                <a:latin typeface="Calibri"/>
                <a:cs typeface="Calibri"/>
              </a:rPr>
              <a:t>💔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Doesn’t compile 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  <a:sym typeface="Wingdings"/>
              </a:rPr>
              <a:t> </a:t>
            </a:r>
            <a:endParaRPr lang="en-US" altLang="x-none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&gt; list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8700" y="3543300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Unlike arrays, </a:t>
            </a:r>
            <a:r>
              <a:rPr lang="en-US" altLang="en-US" sz="3600" dirty="0" err="1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ArrayLists</a:t>
            </a:r>
            <a:r>
              <a:rPr lang="en-US" altLang="en-US" sz="3600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 can only store </a:t>
            </a:r>
            <a:r>
              <a:rPr lang="en-US" altLang="en-US" sz="3600" b="1" dirty="0" smtClean="0">
                <a:solidFill>
                  <a:srgbClr val="0000FF"/>
                </a:solidFill>
                <a:latin typeface="Garamond" charset="0"/>
                <a:ea typeface="Garamond" charset="0"/>
                <a:cs typeface="Garamond" charset="0"/>
              </a:rPr>
              <a:t>objects!</a:t>
            </a:r>
            <a:endParaRPr lang="en-US" altLang="en-US" sz="3600" dirty="0">
              <a:solidFill>
                <a:srgbClr val="0000FF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ArrayLists</a:t>
            </a:r>
            <a:r>
              <a:rPr lang="en-US" altLang="x-none" dirty="0" smtClean="0"/>
              <a:t> + Primitives = </a:t>
            </a:r>
            <a:r>
              <a:rPr lang="en-US" dirty="0" smtClean="0">
                <a:latin typeface="Calibri"/>
                <a:cs typeface="Calibri"/>
              </a:rPr>
              <a:t>💔</a:t>
            </a:r>
            <a:endParaRPr lang="en-US" altLang="x-non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69495" y="2657619"/>
          <a:ext cx="6205010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02505"/>
                <a:gridCol w="31025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Primitive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“Wrapper” Class</a:t>
                      </a:r>
                      <a:endParaRPr lang="en-US" sz="2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Integer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Character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4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ArrayLists</a:t>
            </a:r>
            <a:r>
              <a:rPr lang="en-US" altLang="x-none" dirty="0" smtClean="0"/>
              <a:t> + Wrappers = </a:t>
            </a:r>
            <a:r>
              <a:rPr lang="en-US" dirty="0" smtClean="0">
                <a:latin typeface="Calibri"/>
                <a:cs typeface="Calibri"/>
              </a:rPr>
              <a:t>❤️️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Use wrapper classes when making an </a:t>
            </a:r>
            <a:r>
              <a:rPr lang="en-US" altLang="x-none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endParaRPr lang="en-US" altLang="x-none" dirty="0" smtClean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&lt;Integer&gt; list = </a:t>
            </a:r>
            <a:r>
              <a:rPr lang="en-US" altLang="x-none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&lt;&gt;();</a:t>
            </a:r>
            <a:endParaRPr lang="en-US" altLang="x-none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Java converts Integer &lt;-&gt; </a:t>
            </a:r>
            <a:r>
              <a:rPr lang="en-US" altLang="x-none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automatically!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= 123;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list.add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 first = </a:t>
            </a:r>
            <a:r>
              <a:rPr lang="en-US" altLang="x-none" dirty="0" err="1" smtClean="0">
                <a:latin typeface="Consolas" charset="0"/>
                <a:ea typeface="Consolas" charset="0"/>
                <a:cs typeface="Consolas" charset="0"/>
              </a:rPr>
              <a:t>list.get</a:t>
            </a:r>
            <a:r>
              <a:rPr lang="en-US" altLang="x-none" dirty="0" smtClean="0">
                <a:latin typeface="Consolas" charset="0"/>
                <a:ea typeface="Consolas" charset="0"/>
                <a:cs typeface="Consolas" charset="0"/>
              </a:rPr>
              <a:t>(0);	</a:t>
            </a:r>
            <a:r>
              <a:rPr lang="en-US" altLang="x-none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123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28700" y="52530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smtClean="0">
                <a:solidFill>
                  <a:srgbClr val="0000FF"/>
                </a:solidFill>
                <a:latin typeface="Purisa" charset="0"/>
              </a:rPr>
              <a:t>Conversion happens automatically!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use 2D arrays to create a </a:t>
            </a:r>
            <a:r>
              <a:rPr lang="en-US" dirty="0" err="1" smtClean="0"/>
              <a:t>ConsoleProgram</a:t>
            </a:r>
            <a:r>
              <a:rPr lang="en-US" dirty="0" smtClean="0"/>
              <a:t> version of Tic-Tac-Toe.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1" y="1698172"/>
            <a:ext cx="3367338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Array vs. </a:t>
            </a:r>
            <a:r>
              <a:rPr lang="en-US" dirty="0" err="1" smtClean="0">
                <a:cs typeface="+mj-cs"/>
              </a:rPr>
              <a:t>ArrayList</a:t>
            </a:r>
            <a:endParaRPr lang="en-US" dirty="0" smtClean="0"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" y="1189038"/>
            <a:ext cx="4116388" cy="6397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cs typeface="+mn-cs"/>
              </a:rPr>
              <a:t>ArrayList</a:t>
            </a:r>
            <a:endParaRPr lang="en-US" dirty="0" smtClean="0"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000" y="1981200"/>
            <a:ext cx="4116388" cy="3951288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ArrayList</a:t>
            </a:r>
            <a:r>
              <a:rPr lang="en-US" sz="2000" dirty="0" smtClean="0">
                <a:latin typeface="Consolas"/>
                <a:cs typeface="Consolas"/>
              </a:rPr>
              <a:t>&lt;Integer&gt; list = </a:t>
            </a:r>
            <a:br>
              <a:rPr lang="en-US" sz="2000" dirty="0" smtClean="0">
                <a:latin typeface="Consolas"/>
                <a:cs typeface="Consolas"/>
              </a:rPr>
            </a:br>
            <a:r>
              <a:rPr lang="en-US" sz="2000" dirty="0" smtClean="0">
                <a:latin typeface="Consolas"/>
                <a:cs typeface="Consolas"/>
              </a:rPr>
              <a:t>   new </a:t>
            </a:r>
            <a:r>
              <a:rPr lang="en-US" sz="2000" dirty="0" err="1" smtClean="0">
                <a:latin typeface="Consolas"/>
                <a:cs typeface="Consolas"/>
              </a:rPr>
              <a:t>ArrayList</a:t>
            </a:r>
            <a:r>
              <a:rPr lang="en-US" sz="2000" dirty="0" smtClean="0">
                <a:latin typeface="Consolas"/>
                <a:cs typeface="Consolas"/>
              </a:rPr>
              <a:t>&lt;&gt;();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list.add</a:t>
            </a:r>
            <a:r>
              <a:rPr lang="en-US" sz="2000" dirty="0" smtClean="0">
                <a:latin typeface="Consolas"/>
                <a:cs typeface="Consolas"/>
              </a:rPr>
              <a:t>(1);  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[1]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list.add</a:t>
            </a:r>
            <a:r>
              <a:rPr lang="en-US" sz="2000" dirty="0" smtClean="0">
                <a:latin typeface="Consolas"/>
                <a:cs typeface="Consolas"/>
              </a:rPr>
              <a:t>(2);  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[1, 2]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list.set</a:t>
            </a:r>
            <a:r>
              <a:rPr lang="en-US" sz="2000" dirty="0" smtClean="0">
                <a:latin typeface="Consolas"/>
                <a:cs typeface="Consolas"/>
              </a:rPr>
              <a:t>(0, 3);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[3, 2]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x = </a:t>
            </a:r>
            <a:r>
              <a:rPr lang="en-US" sz="2000" dirty="0" err="1" smtClean="0">
                <a:latin typeface="Consolas"/>
                <a:cs typeface="Consolas"/>
              </a:rPr>
              <a:t>list.get</a:t>
            </a:r>
            <a:r>
              <a:rPr lang="en-US" sz="2000" dirty="0" smtClean="0">
                <a:latin typeface="Consolas"/>
                <a:cs typeface="Consolas"/>
              </a:rPr>
              <a:t>(0);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3</a:t>
            </a: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list.add</a:t>
            </a:r>
            <a:r>
              <a:rPr lang="en-US" sz="2000" dirty="0" smtClean="0">
                <a:latin typeface="Consolas"/>
                <a:cs typeface="Consolas"/>
              </a:rPr>
              <a:t>(4);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[3, 2, 4]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list.contains</a:t>
            </a:r>
            <a:r>
              <a:rPr lang="en-US" sz="2000" dirty="0" smtClean="0">
                <a:latin typeface="Consolas"/>
                <a:cs typeface="Consolas"/>
              </a:rPr>
              <a:t>(2);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true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189038"/>
            <a:ext cx="4041775" cy="6397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Array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117975" cy="3951288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[] </a:t>
            </a:r>
            <a:r>
              <a:rPr lang="en-US" sz="2000" dirty="0" err="1" smtClean="0">
                <a:latin typeface="Consolas"/>
                <a:cs typeface="Consolas"/>
              </a:rPr>
              <a:t>arr</a:t>
            </a:r>
            <a:r>
              <a:rPr lang="en-US" sz="2000" dirty="0" smtClean="0">
                <a:latin typeface="Consolas"/>
                <a:cs typeface="Consolas"/>
              </a:rPr>
              <a:t> = </a:t>
            </a:r>
            <a:br>
              <a:rPr lang="en-US" sz="2000" dirty="0" smtClean="0">
                <a:latin typeface="Consolas"/>
                <a:cs typeface="Consolas"/>
              </a:rPr>
            </a:br>
            <a:r>
              <a:rPr lang="en-US" sz="2000" dirty="0" smtClean="0">
                <a:latin typeface="Consolas"/>
                <a:cs typeface="Consolas"/>
              </a:rPr>
              <a:t>   new </a:t>
            </a:r>
            <a:r>
              <a:rPr lang="en-US" sz="2000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[2];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[0, 0]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arr</a:t>
            </a:r>
            <a:r>
              <a:rPr lang="en-US" sz="2000" dirty="0" smtClean="0">
                <a:latin typeface="Consolas"/>
                <a:cs typeface="Consolas"/>
              </a:rPr>
              <a:t>[0] = 1; 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[1, 0]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arr</a:t>
            </a:r>
            <a:r>
              <a:rPr lang="en-US" sz="2000" dirty="0" smtClean="0">
                <a:latin typeface="Consolas"/>
                <a:cs typeface="Consolas"/>
              </a:rPr>
              <a:t>[1] = 2; 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[1, 2]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arr</a:t>
            </a:r>
            <a:r>
              <a:rPr lang="en-US" sz="2000" dirty="0" smtClean="0">
                <a:latin typeface="Consolas"/>
                <a:cs typeface="Consolas"/>
              </a:rPr>
              <a:t>[0] = 3;    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[3, 2]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000" dirty="0" err="1" smtClean="0">
                <a:latin typeface="Consolas"/>
                <a:cs typeface="Consolas"/>
              </a:rPr>
              <a:t>int</a:t>
            </a:r>
            <a:r>
              <a:rPr lang="en-US" sz="2000" dirty="0" smtClean="0">
                <a:latin typeface="Consolas"/>
                <a:cs typeface="Consolas"/>
              </a:rPr>
              <a:t> x = </a:t>
            </a:r>
            <a:r>
              <a:rPr lang="en-US" sz="2000" dirty="0" err="1" smtClean="0">
                <a:latin typeface="Consolas"/>
                <a:cs typeface="Consolas"/>
              </a:rPr>
              <a:t>arr</a:t>
            </a:r>
            <a:r>
              <a:rPr lang="en-US" sz="2000" dirty="0" smtClean="0">
                <a:latin typeface="Consolas"/>
                <a:cs typeface="Consolas"/>
              </a:rPr>
              <a:t>[0];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// 3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smtClean="0">
                <a:latin typeface="Consolas"/>
                <a:cs typeface="Consolas"/>
              </a:rPr>
              <a:t>[no equivalent]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2819400"/>
            <a:ext cx="8229600" cy="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" y="3962400"/>
            <a:ext cx="8229600" cy="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95800" y="1295400"/>
            <a:ext cx="0" cy="510540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5257800"/>
            <a:ext cx="8229600" cy="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3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Array vs. ArrayList</a:t>
            </a:r>
          </a:p>
        </p:txBody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b="1" dirty="0" smtClean="0">
                <a:cs typeface="+mn-cs"/>
              </a:rPr>
              <a:t>Why do both of these exist in the language?</a:t>
            </a:r>
          </a:p>
          <a:p>
            <a:pPr lvl="1" eaLnBrk="1" hangingPunct="1">
              <a:defRPr/>
            </a:pPr>
            <a:r>
              <a:rPr lang="en-US" dirty="0" smtClean="0"/>
              <a:t>Arrays are Java's fundamental data storage</a:t>
            </a:r>
          </a:p>
          <a:p>
            <a:pPr lvl="1" eaLnBrk="1" hangingPunct="1">
              <a:defRPr/>
            </a:pPr>
            <a:r>
              <a:rPr lang="en-US" dirty="0" err="1" smtClean="0">
                <a:latin typeface="Consolas" charset="0"/>
              </a:rPr>
              <a:t>ArrayList</a:t>
            </a:r>
            <a:r>
              <a:rPr lang="en-US" dirty="0" smtClean="0"/>
              <a:t> is a library built on top of an array</a:t>
            </a:r>
            <a:endParaRPr lang="en-US" sz="800" dirty="0" smtClean="0"/>
          </a:p>
          <a:p>
            <a:pPr marL="0" indent="0" eaLnBrk="1" hangingPunct="1">
              <a:buFontTx/>
              <a:buNone/>
              <a:defRPr/>
            </a:pPr>
            <a:endParaRPr lang="en-US" dirty="0" smtClean="0"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b="1" dirty="0" smtClean="0">
                <a:cs typeface="+mn-cs"/>
              </a:rPr>
              <a:t>When would you choose an array over an </a:t>
            </a:r>
            <a:r>
              <a:rPr lang="en-US" b="1" dirty="0" err="1" smtClean="0">
                <a:latin typeface="Consolas"/>
                <a:cs typeface="Consolas"/>
              </a:rPr>
              <a:t>ArrayList</a:t>
            </a:r>
            <a:r>
              <a:rPr lang="en-US" b="1" dirty="0" smtClean="0">
                <a:cs typeface="+mn-cs"/>
              </a:rPr>
              <a:t>?</a:t>
            </a:r>
          </a:p>
          <a:p>
            <a:pPr lvl="1" eaLnBrk="1" hangingPunct="1">
              <a:defRPr/>
            </a:pPr>
            <a:r>
              <a:rPr lang="en-US" dirty="0" smtClean="0"/>
              <a:t>When you need a fixed size that you know ahead of time</a:t>
            </a:r>
          </a:p>
          <a:p>
            <a:pPr lvl="3" eaLnBrk="1" hangingPunct="1">
              <a:defRPr/>
            </a:pPr>
            <a:r>
              <a:rPr lang="en-US" sz="2200" dirty="0" smtClean="0"/>
              <a:t>Simpler syntax for getting/setting</a:t>
            </a:r>
          </a:p>
          <a:p>
            <a:pPr lvl="3" eaLnBrk="1" hangingPunct="1">
              <a:defRPr/>
            </a:pPr>
            <a:r>
              <a:rPr lang="en-US" sz="2200" dirty="0" smtClean="0"/>
              <a:t>More efficient</a:t>
            </a:r>
          </a:p>
          <a:p>
            <a:pPr lvl="1" eaLnBrk="1" hangingPunct="1">
              <a:defRPr/>
            </a:pPr>
            <a:r>
              <a:rPr lang="en-US" i="1" dirty="0" smtClean="0"/>
              <a:t>Multi-dimensional</a:t>
            </a:r>
            <a:r>
              <a:rPr lang="en-US" dirty="0" smtClean="0"/>
              <a:t> arrays (e.g. images)</a:t>
            </a:r>
          </a:p>
          <a:p>
            <a:pPr lvl="1" eaLnBrk="1" hangingPunct="1">
              <a:defRPr/>
            </a:pPr>
            <a:r>
              <a:rPr lang="en-US" i="1" dirty="0" smtClean="0"/>
              <a:t>Histograms</a:t>
            </a:r>
            <a:r>
              <a:rPr lang="en-US" dirty="0" smtClean="0"/>
              <a:t>/tallying</a:t>
            </a:r>
          </a:p>
        </p:txBody>
      </p:sp>
    </p:spTree>
    <p:extLst>
      <p:ext uri="{BB962C8B-B14F-4D97-AF65-F5344CB8AC3E}">
        <p14:creationId xmlns:p14="http://schemas.microsoft.com/office/powerpoint/2010/main" val="156347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vs. arrays</a:t>
            </a:r>
          </a:p>
          <a:p>
            <a:r>
              <a:rPr lang="en-US" sz="3600" i="1" dirty="0" smtClean="0"/>
              <a:t>Example: </a:t>
            </a:r>
            <a:r>
              <a:rPr lang="en-US" sz="3600" dirty="0" smtClean="0"/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7258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Opening Crawl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341" y="1143000"/>
            <a:ext cx="4363317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Planner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program that emulates the Star Wars “opening crawl”</a:t>
            </a:r>
          </a:p>
          <a:p>
            <a:pPr lvl="1"/>
            <a:r>
              <a:rPr lang="en-US" dirty="0" smtClean="0"/>
              <a:t>The program first reads in a text file</a:t>
            </a:r>
          </a:p>
          <a:p>
            <a:pPr lvl="1"/>
            <a:r>
              <a:rPr lang="en-US" dirty="0" smtClean="0"/>
              <a:t>It then animates this text flowing </a:t>
            </a:r>
            <a:r>
              <a:rPr lang="en-US" dirty="0" smtClean="0"/>
              <a:t>upwards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87" y="2613660"/>
            <a:ext cx="310702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vs. arrays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91363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 smtClean="0"/>
              <a:t>ArrayLists</a:t>
            </a:r>
            <a:r>
              <a:rPr lang="en-US" sz="2600" dirty="0" smtClean="0"/>
              <a:t> are a variable type representing a list of items</a:t>
            </a:r>
          </a:p>
          <a:p>
            <a:r>
              <a:rPr lang="en-US" sz="2600" dirty="0" smtClean="0"/>
              <a:t>Unlike arrays, </a:t>
            </a:r>
            <a:r>
              <a:rPr lang="en-US" sz="2600" dirty="0" err="1" smtClean="0"/>
              <a:t>ArrayLists</a:t>
            </a:r>
            <a:r>
              <a:rPr lang="en-US" sz="2600" dirty="0" smtClean="0"/>
              <a:t> have:</a:t>
            </a:r>
          </a:p>
          <a:p>
            <a:pPr lvl="1"/>
            <a:r>
              <a:rPr lang="en-US" sz="2600" dirty="0" smtClean="0"/>
              <a:t>The ability to resize dynamically</a:t>
            </a:r>
          </a:p>
          <a:p>
            <a:pPr lvl="1"/>
            <a:r>
              <a:rPr lang="en-US" sz="2600" dirty="0" smtClean="0"/>
              <a:t>Useful methods you can call on them</a:t>
            </a:r>
          </a:p>
          <a:p>
            <a:r>
              <a:rPr lang="en-US" sz="2600" dirty="0" smtClean="0"/>
              <a:t>Unlike </a:t>
            </a:r>
            <a:r>
              <a:rPr lang="en-US" sz="2600" dirty="0" err="1" smtClean="0"/>
              <a:t>ArrayLists</a:t>
            </a:r>
            <a:r>
              <a:rPr lang="en-US" sz="2600" dirty="0" smtClean="0"/>
              <a:t>, arrays have:</a:t>
            </a:r>
          </a:p>
          <a:p>
            <a:pPr lvl="1"/>
            <a:r>
              <a:rPr lang="en-US" sz="2600" dirty="0" smtClean="0"/>
              <a:t>The ability to store any type of item, not just </a:t>
            </a:r>
            <a:r>
              <a:rPr lang="en-US" sz="2600" dirty="0" smtClean="0"/>
              <a:t>objects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Next Time: </a:t>
            </a:r>
            <a:r>
              <a:rPr lang="en-US" sz="2800" b="1" dirty="0" err="1" smtClean="0"/>
              <a:t>HashMaps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817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Tic-Tac-Toe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err="1" smtClean="0"/>
              <a:t>ArrayLists</a:t>
            </a:r>
            <a:endParaRPr lang="en-US" sz="3600" dirty="0" smtClean="0"/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: reversible writing</a:t>
            </a: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planner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ArrayLists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vs.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arrays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</a:rPr>
              <a:t>Example: 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opening crawl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5798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"/>
    </mc:Choice>
    <mc:Fallback xmlns="">
      <p:transition spd="slow" advTm="61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must be specified upon creation</a:t>
            </a:r>
          </a:p>
          <a:p>
            <a:r>
              <a:rPr lang="en-US" dirty="0" smtClean="0"/>
              <a:t>Can’t add/remove/insert elements later</a:t>
            </a:r>
          </a:p>
          <a:p>
            <a:r>
              <a:rPr lang="en-US" dirty="0" smtClean="0"/>
              <a:t>No </a:t>
            </a:r>
            <a:r>
              <a:rPr lang="en-US" dirty="0" smtClean="0"/>
              <a:t>built-in methods </a:t>
            </a:r>
            <a:r>
              <a:rPr lang="en-US" dirty="0" smtClean="0"/>
              <a:t>for searching,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Can’t print arrays without </a:t>
            </a:r>
            <a:r>
              <a:rPr lang="en-US" dirty="0" err="1" smtClean="0"/>
              <a:t>Arrays.toString</a:t>
            </a:r>
            <a:r>
              <a:rPr lang="en-US" dirty="0" smtClean="0"/>
              <a:t> (or </a:t>
            </a:r>
            <a:r>
              <a:rPr lang="en-US" dirty="0" err="1" smtClean="0"/>
              <a:t>Arrays.deepToString</a:t>
            </a:r>
            <a:r>
              <a:rPr lang="en-US" dirty="0" smtClean="0"/>
              <a:t>)</a:t>
            </a:r>
            <a:endParaRPr lang="en-US" dirty="0" smtClean="0"/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1363662" y="4449619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/>
                <a:gridCol w="554037"/>
                <a:gridCol w="554038"/>
                <a:gridCol w="554037"/>
                <a:gridCol w="554038"/>
                <a:gridCol w="555625"/>
                <a:gridCol w="554037"/>
                <a:gridCol w="554038"/>
                <a:gridCol w="554037"/>
                <a:gridCol w="554038"/>
                <a:gridCol w="554037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4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ArrayLists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 variable </a:t>
            </a:r>
            <a:r>
              <a:rPr lang="en-US" sz="3200" dirty="0"/>
              <a:t>type that represents a list of items.</a:t>
            </a:r>
          </a:p>
          <a:p>
            <a:r>
              <a:rPr lang="en-US" sz="3200" dirty="0"/>
              <a:t>You access individual </a:t>
            </a:r>
            <a:r>
              <a:rPr lang="en-US" sz="3200"/>
              <a:t>items </a:t>
            </a:r>
            <a:r>
              <a:rPr lang="en-US" sz="3200" smtClean="0"/>
              <a:t>by </a:t>
            </a:r>
            <a:r>
              <a:rPr lang="en-US" sz="3200" i="1" dirty="0"/>
              <a:t>index</a:t>
            </a:r>
            <a:r>
              <a:rPr lang="en-US" sz="3200" dirty="0"/>
              <a:t>.</a:t>
            </a:r>
          </a:p>
          <a:p>
            <a:r>
              <a:rPr lang="en-US" sz="3200" dirty="0"/>
              <a:t>Store a single type of </a:t>
            </a:r>
            <a:r>
              <a:rPr lang="en-US" sz="3200" b="1" dirty="0" smtClean="0"/>
              <a:t>object </a:t>
            </a:r>
            <a:r>
              <a:rPr lang="en-US" sz="3200" dirty="0"/>
              <a:t>(</a:t>
            </a:r>
            <a:r>
              <a:rPr lang="en-US" sz="3200" dirty="0" smtClean="0"/>
              <a:t>String, </a:t>
            </a:r>
            <a:r>
              <a:rPr lang="en-US" sz="3200" dirty="0" err="1" smtClean="0"/>
              <a:t>GRect</a:t>
            </a:r>
            <a:r>
              <a:rPr lang="en-US" sz="3200" dirty="0" smtClean="0"/>
              <a:t>, etc.)</a:t>
            </a:r>
          </a:p>
          <a:p>
            <a:r>
              <a:rPr lang="en-US" sz="3200" dirty="0" smtClean="0"/>
              <a:t>Resizable </a:t>
            </a:r>
            <a:r>
              <a:rPr lang="mr-IN" sz="3200" dirty="0" smtClean="0"/>
              <a:t>–</a:t>
            </a:r>
            <a:r>
              <a:rPr lang="en-US" sz="3200" dirty="0" smtClean="0"/>
              <a:t> can add and remove elements</a:t>
            </a:r>
          </a:p>
          <a:p>
            <a:r>
              <a:rPr lang="en-US" sz="3200" dirty="0" smtClean="0"/>
              <a:t>Has helpful methods for searching for items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08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2|0.2"/>
</p:tagLst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5476</TotalTime>
  <Words>1980</Words>
  <Application>Microsoft Macintosh PowerPoint</Application>
  <PresentationFormat>On-screen Show (4:3)</PresentationFormat>
  <Paragraphs>709</Paragraphs>
  <Slides>66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Andale Mono</vt:lpstr>
      <vt:lpstr>Calibri</vt:lpstr>
      <vt:lpstr>Chalkboard</vt:lpstr>
      <vt:lpstr>Consolas</vt:lpstr>
      <vt:lpstr>Courier</vt:lpstr>
      <vt:lpstr>Droid Sans Fallback</vt:lpstr>
      <vt:lpstr>Garamond</vt:lpstr>
      <vt:lpstr>Mangal</vt:lpstr>
      <vt:lpstr>ＭＳ Ｐゴシック</vt:lpstr>
      <vt:lpstr>Purisa</vt:lpstr>
      <vt:lpstr>Tahoma</vt:lpstr>
      <vt:lpstr>Times New Roman</vt:lpstr>
      <vt:lpstr>Verdana</vt:lpstr>
      <vt:lpstr>Wingdings</vt:lpstr>
      <vt:lpstr>Arial</vt:lpstr>
      <vt:lpstr>DarkRedTop</vt:lpstr>
      <vt:lpstr>CS 106A, Lecture 19 ArrayLists</vt:lpstr>
      <vt:lpstr>PowerPoint Presentation</vt:lpstr>
      <vt:lpstr>Learning Goals</vt:lpstr>
      <vt:lpstr>Plan for today</vt:lpstr>
      <vt:lpstr>Plan for today</vt:lpstr>
      <vt:lpstr>Tic-Tac-Toe</vt:lpstr>
      <vt:lpstr>Plan for today</vt:lpstr>
      <vt:lpstr>Limitations of Arrays</vt:lpstr>
      <vt:lpstr>Introducing… ArrayLists!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Our First ArrayList</vt:lpstr>
      <vt:lpstr>Iterating Over ArrayLists</vt:lpstr>
      <vt:lpstr>Iterating Over ArrayLists</vt:lpstr>
      <vt:lpstr>Bad Times with ArrayLists</vt:lpstr>
      <vt:lpstr>Plan for today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Example: Reversible Writing</vt:lpstr>
      <vt:lpstr>Plan for today</vt:lpstr>
      <vt:lpstr>ArrayList Methods</vt:lpstr>
      <vt:lpstr>Insert/remove</vt:lpstr>
      <vt:lpstr>Example: Planner</vt:lpstr>
      <vt:lpstr>Example: Planner</vt:lpstr>
      <vt:lpstr>Planner: Approach</vt:lpstr>
      <vt:lpstr>Planner: Approach</vt:lpstr>
      <vt:lpstr>Planner: Approach</vt:lpstr>
      <vt:lpstr>Planner: Approach</vt:lpstr>
      <vt:lpstr>Planner: Approach</vt:lpstr>
      <vt:lpstr>Planner: Approach</vt:lpstr>
      <vt:lpstr>Planner: Approach</vt:lpstr>
      <vt:lpstr>Plan for today</vt:lpstr>
      <vt:lpstr>ArrayLists + Primitives = 💔</vt:lpstr>
      <vt:lpstr>ArrayLists + Primitives = 💔</vt:lpstr>
      <vt:lpstr>ArrayLists + Wrappers = ❤️️</vt:lpstr>
      <vt:lpstr>Array vs. ArrayList</vt:lpstr>
      <vt:lpstr>Array vs. ArrayList</vt:lpstr>
      <vt:lpstr>Plan for today</vt:lpstr>
      <vt:lpstr>Example: Opening Crawl</vt:lpstr>
      <vt:lpstr>Example: Planner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485</cp:revision>
  <cp:lastPrinted>2017-07-31T09:30:48Z</cp:lastPrinted>
  <dcterms:created xsi:type="dcterms:W3CDTF">2017-04-27T05:20:22Z</dcterms:created>
  <dcterms:modified xsi:type="dcterms:W3CDTF">2017-07-31T09:34:17Z</dcterms:modified>
</cp:coreProperties>
</file>